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AC1C9-896A-43BA-9C42-CAED10B4BA02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A7B98-F900-4807-BF86-C89A970D16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279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80EF8D-026D-4A70-B7F3-BFD7542D9BE9}" type="slidenum">
              <a:rPr lang="ru-RU" smtClean="0">
                <a:latin typeface="Arial" pitchFamily="34" charset="0"/>
              </a:rPr>
              <a:pPr/>
              <a:t>13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D116ED-72C5-4DAC-A929-F28724754C84}" type="slidenum">
              <a:rPr lang="ru-RU" smtClean="0">
                <a:latin typeface="Arial" pitchFamily="34" charset="0"/>
              </a:rPr>
              <a:pPr/>
              <a:t>14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60000"/>
                <a:lumOff val="40000"/>
              </a:scheme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928670"/>
            <a:ext cx="8429684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«СЛОЖЕНИЕ </a:t>
            </a:r>
          </a:p>
          <a:p>
            <a:pPr algn="ctr"/>
            <a:r>
              <a:rPr lang="ru-RU" sz="5400" b="1" i="1" cap="all" spc="0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И ВЫЧИТАНИЕ </a:t>
            </a:r>
          </a:p>
          <a:p>
            <a:pPr algn="ctr"/>
            <a:r>
              <a:rPr lang="ru-RU" sz="5400" b="1" i="1" cap="all" spc="0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ДЕСЯТИЧНЫХ ДРОБЕЙ</a:t>
            </a:r>
            <a:r>
              <a:rPr lang="ru-RU" sz="5400" b="1" i="1" cap="all" spc="0" dirty="0" smtClean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»</a:t>
            </a:r>
          </a:p>
          <a:p>
            <a:pPr algn="ctr"/>
            <a:endParaRPr lang="ru-RU" sz="5400" b="1" i="1" cap="all">
              <a:ln w="9000" cmpd="sng">
                <a:solidFill>
                  <a:srgbClr val="FFFF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Cambria" pitchFamily="18" charset="0"/>
            </a:endParaRPr>
          </a:p>
          <a:p>
            <a:pPr algn="ctr"/>
            <a:endParaRPr lang="ru-RU" sz="5400" b="1" i="1" cap="all" spc="0" dirty="0" smtClean="0">
              <a:ln w="9000" cmpd="sng">
                <a:solidFill>
                  <a:srgbClr val="FFFF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Cambria" pitchFamily="18" charset="0"/>
            </a:endParaRPr>
          </a:p>
          <a:p>
            <a:pPr algn="r"/>
            <a:r>
              <a:rPr lang="ru-RU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Учитель: </a:t>
            </a:r>
            <a:r>
              <a:rPr lang="ru-RU" cap="all" dirty="0" err="1" smtClean="0">
                <a:ln w="9000" cmpd="sng">
                  <a:solidFill>
                    <a:srgbClr val="002060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Клеймёнова</a:t>
            </a:r>
            <a:r>
              <a:rPr lang="ru-RU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  Татьяна Вячеславовна</a:t>
            </a:r>
          </a:p>
          <a:p>
            <a:pPr algn="r"/>
            <a:r>
              <a:rPr lang="ru-RU" cap="all" spc="0" dirty="0" err="1" smtClean="0">
                <a:ln w="9000" cmpd="sng">
                  <a:solidFill>
                    <a:srgbClr val="002060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Мкоу</a:t>
            </a:r>
            <a:r>
              <a:rPr lang="ru-RU" cap="all" spc="0" dirty="0" smtClean="0">
                <a:ln w="9000" cmpd="sng">
                  <a:solidFill>
                    <a:srgbClr val="002060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 </a:t>
            </a:r>
            <a:r>
              <a:rPr lang="ru-RU" cap="all" spc="0" dirty="0" err="1" smtClean="0">
                <a:ln w="9000" cmpd="sng">
                  <a:solidFill>
                    <a:srgbClr val="002060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Ясенковская</a:t>
            </a:r>
            <a:r>
              <a:rPr lang="ru-RU" cap="all" spc="0" dirty="0" smtClean="0">
                <a:ln w="9000" cmpd="sng">
                  <a:solidFill>
                    <a:srgbClr val="002060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Cambria" pitchFamily="18" charset="0"/>
              </a:rPr>
              <a:t> СОШ</a:t>
            </a:r>
            <a:endParaRPr lang="ru-RU" cap="all" spc="0" dirty="0">
              <a:ln w="9000" cmpd="sng">
                <a:solidFill>
                  <a:srgbClr val="002060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357166"/>
            <a:ext cx="828680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№2.  Решение</a:t>
            </a:r>
            <a:r>
              <a:rPr lang="ru-RU" sz="2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785926"/>
            <a:ext cx="7786742" cy="1428760"/>
          </a:xfrm>
          <a:prstGeom prst="rect">
            <a:avLst/>
          </a:prstGeom>
          <a:solidFill>
            <a:srgbClr val="FFCC99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1)  18,7 + 13,6 = 32,3 (м) – сумма длин двух сторон</a:t>
            </a:r>
            <a:endParaRPr lang="ru-RU" sz="2600" b="1" i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857628"/>
            <a:ext cx="7786742" cy="1428760"/>
          </a:xfrm>
          <a:prstGeom prst="rect">
            <a:avLst/>
          </a:prstGeom>
          <a:solidFill>
            <a:srgbClr val="FFCC99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6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1)  42,9 - 32,3 = 10,6 (м) – длина третьей стороны</a:t>
            </a:r>
            <a:endParaRPr lang="ru-RU" sz="2600" b="1" i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2868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№3.  Исправь в равенствах </a:t>
            </a:r>
          </a:p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допущенную ошибку</a:t>
            </a:r>
            <a:r>
              <a:rPr lang="ru-RU" sz="2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57224" y="2000240"/>
          <a:ext cx="2857520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52+18=7</a:t>
                      </a:r>
                      <a:endParaRPr lang="ru-RU" sz="35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008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3+108=408</a:t>
                      </a:r>
                      <a:endParaRPr lang="ru-RU" sz="3500" b="1" dirty="0">
                        <a:solidFill>
                          <a:srgbClr val="008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99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63-27=603</a:t>
                      </a:r>
                      <a:endParaRPr lang="ru-RU" sz="3500" b="1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57-4=17</a:t>
                      </a:r>
                      <a:endParaRPr lang="ru-RU" sz="35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008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42+17=212</a:t>
                      </a:r>
                      <a:endParaRPr lang="ru-RU" sz="3500" b="1" dirty="0">
                        <a:solidFill>
                          <a:srgbClr val="008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99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736-336=4</a:t>
                      </a:r>
                      <a:endParaRPr lang="ru-RU" sz="3500" b="1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214942" y="2000240"/>
          <a:ext cx="2857520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5,2+1,8=7</a:t>
                      </a:r>
                      <a:endParaRPr lang="ru-RU" sz="35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008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3+1,08=4,08</a:t>
                      </a:r>
                      <a:endParaRPr lang="ru-RU" sz="3500" b="1" dirty="0">
                        <a:solidFill>
                          <a:srgbClr val="008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99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63-2,7=60,3</a:t>
                      </a:r>
                      <a:endParaRPr lang="ru-RU" sz="3500" b="1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0033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5,7-4=1,7</a:t>
                      </a:r>
                      <a:endParaRPr lang="ru-RU" sz="3500" b="1" dirty="0">
                        <a:solidFill>
                          <a:srgbClr val="0033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008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4,2+17=21,2</a:t>
                      </a:r>
                      <a:endParaRPr lang="ru-RU" sz="3500" b="1" dirty="0">
                        <a:solidFill>
                          <a:srgbClr val="008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500" b="1" dirty="0" smtClean="0">
                          <a:solidFill>
                            <a:srgbClr val="99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7,36-3,36=4</a:t>
                      </a:r>
                      <a:endParaRPr lang="ru-RU" sz="3500" b="1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28680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№4.  Таинственные записи</a:t>
            </a:r>
            <a:r>
              <a:rPr lang="ru-RU" sz="2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42910" y="1285860"/>
            <a:ext cx="3429024" cy="857256"/>
          </a:xfrm>
          <a:prstGeom prst="roundRect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a – 0</a:t>
            </a:r>
            <a:r>
              <a:rPr lang="ru-RU" sz="3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,</a:t>
            </a:r>
            <a:r>
              <a:rPr lang="en-US" sz="3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07</a:t>
            </a:r>
            <a:r>
              <a:rPr lang="ru-RU" sz="3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= 1,5</a:t>
            </a:r>
            <a:endParaRPr lang="ru-RU" sz="36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57752" y="1285860"/>
            <a:ext cx="3429024" cy="857256"/>
          </a:xfrm>
          <a:prstGeom prst="roundRect">
            <a:avLst/>
          </a:prstGeom>
          <a:solidFill>
            <a:srgbClr val="00CC66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9</a:t>
            </a:r>
            <a:r>
              <a:rPr lang="en-US" sz="3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– y</a:t>
            </a:r>
            <a:r>
              <a:rPr lang="ru-RU" sz="3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= 1,5</a:t>
            </a:r>
            <a:endParaRPr lang="ru-RU" sz="36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2928934"/>
            <a:ext cx="3429024" cy="2000264"/>
          </a:xfrm>
          <a:prstGeom prst="roundRect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i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algn="ctr"/>
            <a:r>
              <a:rPr lang="en-US" sz="3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a =1</a:t>
            </a:r>
            <a:r>
              <a:rPr lang="ru-RU" sz="3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,5 + 0,07</a:t>
            </a:r>
          </a:p>
          <a:p>
            <a:pPr algn="ctr"/>
            <a:r>
              <a:rPr lang="en-US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a = </a:t>
            </a:r>
            <a:r>
              <a:rPr 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1,57</a:t>
            </a:r>
          </a:p>
          <a:p>
            <a:pPr algn="ctr"/>
            <a:endParaRPr lang="ru-RU" sz="3600" b="1" i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7752" y="2857496"/>
            <a:ext cx="3429024" cy="2071702"/>
          </a:xfrm>
          <a:prstGeom prst="roundRect">
            <a:avLst/>
          </a:prstGeom>
          <a:solidFill>
            <a:srgbClr val="00CC66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y</a:t>
            </a:r>
            <a:r>
              <a:rPr lang="ru-RU" sz="3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= 9-1,5</a:t>
            </a:r>
          </a:p>
          <a:p>
            <a:pPr algn="ctr"/>
            <a:r>
              <a:rPr lang="en-US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y = 7</a:t>
            </a:r>
            <a:r>
              <a:rPr lang="ru-RU" sz="36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,5</a:t>
            </a:r>
            <a:endParaRPr lang="ru-RU" sz="36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827088" y="260350"/>
            <a:ext cx="1008062" cy="936625"/>
            <a:chOff x="340" y="1253"/>
            <a:chExt cx="635" cy="590"/>
          </a:xfrm>
        </p:grpSpPr>
        <p:sp>
          <p:nvSpPr>
            <p:cNvPr id="17438" name="AutoShape 2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39" name="AutoShape 3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6"/>
          <p:cNvGrpSpPr>
            <a:grpSpLocks/>
          </p:cNvGrpSpPr>
          <p:nvPr/>
        </p:nvGrpSpPr>
        <p:grpSpPr bwMode="auto">
          <a:xfrm>
            <a:off x="3924300" y="260350"/>
            <a:ext cx="1008063" cy="936625"/>
            <a:chOff x="340" y="1253"/>
            <a:chExt cx="635" cy="590"/>
          </a:xfrm>
        </p:grpSpPr>
        <p:sp>
          <p:nvSpPr>
            <p:cNvPr id="17436" name="AutoShape 67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37" name="AutoShape 68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72"/>
          <p:cNvGrpSpPr>
            <a:grpSpLocks/>
          </p:cNvGrpSpPr>
          <p:nvPr/>
        </p:nvGrpSpPr>
        <p:grpSpPr bwMode="auto">
          <a:xfrm>
            <a:off x="7451725" y="260350"/>
            <a:ext cx="1008063" cy="936625"/>
            <a:chOff x="340" y="1253"/>
            <a:chExt cx="635" cy="590"/>
          </a:xfrm>
        </p:grpSpPr>
        <p:sp>
          <p:nvSpPr>
            <p:cNvPr id="17434" name="AutoShape 7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35" name="AutoShape 7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63"/>
          <p:cNvGrpSpPr>
            <a:grpSpLocks/>
          </p:cNvGrpSpPr>
          <p:nvPr/>
        </p:nvGrpSpPr>
        <p:grpSpPr bwMode="auto">
          <a:xfrm>
            <a:off x="5292725" y="1341438"/>
            <a:ext cx="1008063" cy="936625"/>
            <a:chOff x="340" y="1253"/>
            <a:chExt cx="635" cy="590"/>
          </a:xfrm>
        </p:grpSpPr>
        <p:sp>
          <p:nvSpPr>
            <p:cNvPr id="17432" name="AutoShape 64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33" name="AutoShape 65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51"/>
          <p:cNvGrpSpPr>
            <a:grpSpLocks/>
          </p:cNvGrpSpPr>
          <p:nvPr/>
        </p:nvGrpSpPr>
        <p:grpSpPr bwMode="auto">
          <a:xfrm>
            <a:off x="2051050" y="2492375"/>
            <a:ext cx="1008063" cy="936625"/>
            <a:chOff x="340" y="1253"/>
            <a:chExt cx="635" cy="590"/>
          </a:xfrm>
        </p:grpSpPr>
        <p:sp>
          <p:nvSpPr>
            <p:cNvPr id="17430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31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75"/>
          <p:cNvGrpSpPr>
            <a:grpSpLocks/>
          </p:cNvGrpSpPr>
          <p:nvPr/>
        </p:nvGrpSpPr>
        <p:grpSpPr bwMode="auto">
          <a:xfrm>
            <a:off x="3924300" y="2420938"/>
            <a:ext cx="1008063" cy="936625"/>
            <a:chOff x="340" y="1253"/>
            <a:chExt cx="635" cy="590"/>
          </a:xfrm>
        </p:grpSpPr>
        <p:sp>
          <p:nvSpPr>
            <p:cNvPr id="17428" name="AutoShape 76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29" name="AutoShape 77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48"/>
          <p:cNvGrpSpPr>
            <a:grpSpLocks/>
          </p:cNvGrpSpPr>
          <p:nvPr/>
        </p:nvGrpSpPr>
        <p:grpSpPr bwMode="auto">
          <a:xfrm>
            <a:off x="4859338" y="3068638"/>
            <a:ext cx="1008062" cy="936625"/>
            <a:chOff x="340" y="1253"/>
            <a:chExt cx="635" cy="590"/>
          </a:xfrm>
        </p:grpSpPr>
        <p:sp>
          <p:nvSpPr>
            <p:cNvPr id="17426" name="AutoShape 49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27" name="AutoShape 50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" name="Group 57"/>
          <p:cNvGrpSpPr>
            <a:grpSpLocks/>
          </p:cNvGrpSpPr>
          <p:nvPr/>
        </p:nvGrpSpPr>
        <p:grpSpPr bwMode="auto">
          <a:xfrm>
            <a:off x="900113" y="5445125"/>
            <a:ext cx="1008062" cy="936625"/>
            <a:chOff x="340" y="1253"/>
            <a:chExt cx="635" cy="590"/>
          </a:xfrm>
        </p:grpSpPr>
        <p:sp>
          <p:nvSpPr>
            <p:cNvPr id="17424" name="AutoShape 5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25" name="AutoShape 59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42"/>
          <p:cNvGrpSpPr>
            <a:grpSpLocks/>
          </p:cNvGrpSpPr>
          <p:nvPr/>
        </p:nvGrpSpPr>
        <p:grpSpPr bwMode="auto">
          <a:xfrm>
            <a:off x="7164388" y="3573463"/>
            <a:ext cx="1008062" cy="936625"/>
            <a:chOff x="340" y="1253"/>
            <a:chExt cx="635" cy="590"/>
          </a:xfrm>
        </p:grpSpPr>
        <p:sp>
          <p:nvSpPr>
            <p:cNvPr id="17422" name="AutoShape 4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23" name="AutoShape 4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" name="Group 60"/>
          <p:cNvGrpSpPr>
            <a:grpSpLocks/>
          </p:cNvGrpSpPr>
          <p:nvPr/>
        </p:nvGrpSpPr>
        <p:grpSpPr bwMode="auto">
          <a:xfrm>
            <a:off x="4356100" y="4941888"/>
            <a:ext cx="1008063" cy="936625"/>
            <a:chOff x="340" y="1253"/>
            <a:chExt cx="635" cy="590"/>
          </a:xfrm>
        </p:grpSpPr>
        <p:sp>
          <p:nvSpPr>
            <p:cNvPr id="17420" name="AutoShape 61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21" name="AutoShape 6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521 -0.28856 0.2757 -0.14936 0.2757 0.02196 C 0.2757 0.19306 0.15521 0.33295 0.00764 0.33295 C -0.1401 0.33295 -0.25989 0.19306 -0.25989 0.02196 C -0.25989 -0.14936 -0.1401 -0.28856 0.00764 -0.28856 Z " pathEditMode="relative" rAng="0" ptsTypes="fffff">
                                      <p:cBhvr>
                                        <p:cTn id="10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4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434 -0.28856 0.27413 -0.14752 0.27413 0.0259 C 0.27413 0.19954 0.15434 0.34058 0.00764 0.34058 C -0.13889 0.34058 -0.25764 0.19954 -0.25764 0.0259 C -0.25764 -0.14752 -0.13889 -0.28856 0.00764 -0.28856 Z " pathEditMode="relative" rAng="0" ptsTypes="fffff">
                                      <p:cBhvr>
                                        <p:cTn id="105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500"/>
                            </p:stCondLst>
                            <p:childTnLst>
                              <p:par>
                                <p:cTn id="107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500"/>
                            </p:stCondLst>
                            <p:childTnLst>
                              <p:par>
                                <p:cTn id="1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6500"/>
                            </p:stCondLst>
                            <p:childTnLst>
                              <p:par>
                                <p:cTn id="1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6500"/>
                            </p:stCondLst>
                            <p:childTnLst>
                              <p:par>
                                <p:cTn id="1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7000"/>
                            </p:stCondLst>
                            <p:childTnLst>
                              <p:par>
                                <p:cTn id="1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7000"/>
                            </p:stCondLst>
                            <p:childTnLst>
                              <p:par>
                                <p:cTn id="1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7500"/>
                            </p:stCondLst>
                            <p:childTnLst>
                              <p:par>
                                <p:cTn id="1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7500"/>
                            </p:stCondLst>
                            <p:childTnLst>
                              <p:par>
                                <p:cTn id="1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8000"/>
                            </p:stCondLst>
                            <p:childTnLst>
                              <p:par>
                                <p:cTn id="1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8500"/>
                            </p:stCondLst>
                            <p:childTnLst>
                              <p:par>
                                <p:cTn id="1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8500"/>
                            </p:stCondLst>
                            <p:childTnLst>
                              <p:par>
                                <p:cTn id="1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9000"/>
                            </p:stCondLst>
                            <p:childTnLst>
                              <p:par>
                                <p:cTn id="1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9500"/>
                            </p:stCondLst>
                            <p:childTnLst>
                              <p:par>
                                <p:cTn id="1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3850" y="2781300"/>
            <a:ext cx="1008063" cy="936625"/>
            <a:chOff x="340" y="1253"/>
            <a:chExt cx="635" cy="590"/>
          </a:xfrm>
        </p:grpSpPr>
        <p:sp>
          <p:nvSpPr>
            <p:cNvPr id="18435" name="AutoShape 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36" name="AutoShape 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rgbClr val="FFFF99"/>
                </a:gs>
                <a:gs pos="100000">
                  <a:srgbClr val="80008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-4.79769E-6 C -0.03142 -0.14104 0.06493 -0.25711 0.18212 -0.25711 C 0.32066 -0.25711 0.37049 -0.12855 0.39149 -0.05109 L 0.41354 0.05133 C 0.4349 0.12856 0.48768 0.25665 0.64445 0.25665 C 0.74427 0.25665 0.85781 0.14128 0.85781 -4.79769E-6 C 0.85781 -0.14104 0.74427 -0.25711 0.64445 -0.25711 C 0.48768 -0.25711 0.4349 -0.12855 0.41354 -0.05109 L 0.39149 0.05133 C 0.37049 0.12856 0.32066 0.25665 0.18212 0.25665 C 0.06493 0.25665 -0.03142 0.14128 -0.03142 -4.79769E-6 Z " pathEditMode="relative" rAng="16200000" ptsTypes="ffFffffFfff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ерб Боброва"/>
          <p:cNvPicPr/>
          <p:nvPr/>
        </p:nvPicPr>
        <p:blipFill>
          <a:blip r:embed="rId2" cstate="print"/>
          <a:srcRect l="3372" t="2719" r="6071" b="2180"/>
          <a:stretch>
            <a:fillRect/>
          </a:stretch>
        </p:blipFill>
        <p:spPr bwMode="auto">
          <a:xfrm>
            <a:off x="1928794" y="1357298"/>
            <a:ext cx="4660344" cy="478634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28596" y="357166"/>
            <a:ext cx="828680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Герб города Бобров</a:t>
            </a:r>
            <a:r>
              <a:rPr lang="ru-RU" sz="2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Бобр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– крупный грызун, ведет полуподводный образ жизни, обитает по лесным рекам, сооружает из ветвей и ила домики, поперек реки делает  плотины длиной 5-6 метров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71160">
            <a:off x="5905081" y="3377635"/>
            <a:ext cx="3207496" cy="2826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боб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428736"/>
            <a:ext cx="3770183" cy="4759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859425">
            <a:off x="4340248" y="965395"/>
            <a:ext cx="3327524" cy="2870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2868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№1.  Узнайте длину тела бобра </a:t>
            </a:r>
          </a:p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дециметрах: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357422" y="1428736"/>
          <a:ext cx="4357717" cy="3500463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451977"/>
                <a:gridCol w="1451977"/>
                <a:gridCol w="1453763"/>
              </a:tblGrid>
              <a:tr h="11668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5,9</a:t>
                      </a:r>
                      <a:endParaRPr lang="ru-RU" sz="5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6,3</a:t>
                      </a:r>
                      <a:endParaRPr lang="ru-RU" sz="5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3,6</a:t>
                      </a:r>
                      <a:endParaRPr lang="ru-RU" sz="5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668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2,3</a:t>
                      </a:r>
                      <a:endParaRPr lang="ru-RU" sz="5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2,7</a:t>
                      </a:r>
                      <a:endParaRPr lang="ru-RU" sz="5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0</a:t>
                      </a:r>
                      <a:endParaRPr lang="ru-RU" sz="5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668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3,7</a:t>
                      </a:r>
                      <a:endParaRPr lang="ru-RU" sz="5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4,1</a:t>
                      </a:r>
                      <a:endParaRPr lang="ru-RU" sz="5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1,4</a:t>
                      </a:r>
                      <a:endParaRPr lang="ru-RU" sz="5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1142976" y="5286388"/>
            <a:ext cx="7143800" cy="114300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3,6 + 2,7 + 3,7 = 10 дм</a:t>
            </a:r>
            <a:endParaRPr lang="ru-RU" sz="4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357166"/>
            <a:ext cx="82868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№2.  В строки таблицы впишите числительные 900; 600; 1000; 500.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1" y="1785926"/>
          <a:ext cx="8643998" cy="3357588"/>
        </p:xfrm>
        <a:graphic>
          <a:graphicData uri="http://schemas.openxmlformats.org/drawingml/2006/table">
            <a:tbl>
              <a:tblPr/>
              <a:tblGrid>
                <a:gridCol w="785736"/>
                <a:gridCol w="785736"/>
                <a:gridCol w="785736"/>
                <a:gridCol w="785736"/>
                <a:gridCol w="785736"/>
                <a:gridCol w="785736"/>
                <a:gridCol w="785736"/>
                <a:gridCol w="785736"/>
                <a:gridCol w="785736"/>
                <a:gridCol w="785736"/>
                <a:gridCol w="786638"/>
              </a:tblGrid>
              <a:tr h="839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39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39397">
                <a:tc gridSpan="4"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9397"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15008" y="5643578"/>
            <a:ext cx="3214710" cy="928694"/>
          </a:xfrm>
          <a:prstGeom prst="rect">
            <a:avLst/>
          </a:prstGeom>
          <a:solidFill>
            <a:srgbClr val="00B0F0"/>
          </a:solidFill>
          <a:ln w="28575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 я т </a:t>
            </a:r>
            <a:r>
              <a:rPr lang="ru-RU" sz="5000" b="1" i="1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ь</a:t>
            </a:r>
            <a:endParaRPr lang="ru-RU" sz="5000" b="1" i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42984"/>
            <a:ext cx="8643998" cy="5500726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1500174"/>
            <a:ext cx="3429024" cy="12858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</a:t>
            </a:r>
            <a:r>
              <a:rPr lang="ru-RU" sz="5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: 4 = </a:t>
            </a:r>
            <a:endParaRPr lang="ru-RU" sz="5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71472" y="2000240"/>
            <a:ext cx="571504" cy="500066"/>
          </a:xfrm>
          <a:prstGeom prst="ellipse">
            <a:avLst/>
          </a:prstGeom>
          <a:solidFill>
            <a:srgbClr val="00CCFF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714612" y="2000240"/>
            <a:ext cx="642942" cy="500066"/>
          </a:xfrm>
          <a:prstGeom prst="triangle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2928934"/>
            <a:ext cx="4286280" cy="12858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</a:t>
            </a:r>
            <a:r>
              <a:rPr lang="ru-RU" sz="5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: 4 =         кг           </a:t>
            </a:r>
            <a:endParaRPr lang="ru-RU" sz="5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7" name="Блок-схема: подготовка 6"/>
          <p:cNvSpPr/>
          <p:nvPr/>
        </p:nvSpPr>
        <p:spPr>
          <a:xfrm>
            <a:off x="1071538" y="3357562"/>
            <a:ext cx="642942" cy="500066"/>
          </a:xfrm>
          <a:prstGeom prst="flowChartPreparation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>
            <a:off x="3143240" y="3286124"/>
            <a:ext cx="928694" cy="571504"/>
          </a:xfrm>
          <a:prstGeom prst="parallelogram">
            <a:avLst/>
          </a:prstGeom>
          <a:solidFill>
            <a:srgbClr val="CC99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282" y="5286388"/>
            <a:ext cx="4643470" cy="12858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</a:t>
            </a:r>
            <a:endParaRPr lang="en-US" dirty="0" smtClean="0"/>
          </a:p>
          <a:p>
            <a:r>
              <a:rPr lang="ru-RU" sz="5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8 </a:t>
            </a:r>
            <a:r>
              <a:rPr lang="en-US" sz="5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x 207</a:t>
            </a:r>
            <a:r>
              <a:rPr lang="ru-RU" sz="5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=</a:t>
            </a:r>
            <a:r>
              <a:rPr lang="en-US" sz="5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      </a:t>
            </a:r>
            <a:r>
              <a:rPr lang="ru-RU" sz="5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кг</a:t>
            </a:r>
            <a:endParaRPr lang="ru-RU" sz="5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5786454"/>
            <a:ext cx="928694" cy="642942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86380" y="3857628"/>
            <a:ext cx="3571900" cy="12858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</a:t>
            </a:r>
            <a:r>
              <a:rPr lang="ru-RU" sz="5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+ 61 = </a:t>
            </a:r>
            <a:endParaRPr lang="ru-RU" sz="5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5429256" y="4214818"/>
            <a:ext cx="642942" cy="500066"/>
          </a:xfrm>
          <a:prstGeom prst="triangle">
            <a:avLst/>
          </a:prstGeom>
          <a:solidFill>
            <a:srgbClr val="00B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подготовка 12"/>
          <p:cNvSpPr/>
          <p:nvPr/>
        </p:nvSpPr>
        <p:spPr>
          <a:xfrm>
            <a:off x="8143900" y="4286256"/>
            <a:ext cx="642942" cy="500066"/>
          </a:xfrm>
          <a:prstGeom prst="flowChartPreparation">
            <a:avLst/>
          </a:prstGeom>
          <a:solidFill>
            <a:srgbClr val="FF0066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00496" y="1500174"/>
            <a:ext cx="4857784" cy="12858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</a:t>
            </a:r>
            <a:r>
              <a:rPr lang="ru-RU" sz="5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- 1500 = </a:t>
            </a:r>
            <a:endParaRPr lang="ru-RU" sz="5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71934" y="1857364"/>
            <a:ext cx="785818" cy="642942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500958" y="1928802"/>
            <a:ext cx="571504" cy="500066"/>
          </a:xfrm>
          <a:prstGeom prst="ellipse">
            <a:avLst/>
          </a:prstGeom>
          <a:solidFill>
            <a:srgbClr val="00CCFF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500694" y="5643578"/>
            <a:ext cx="3214710" cy="785794"/>
          </a:xfrm>
          <a:prstGeom prst="rect">
            <a:avLst/>
          </a:prstGeom>
          <a:solidFill>
            <a:srgbClr val="FF0000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25</a:t>
            </a:r>
            <a:endParaRPr lang="ru-RU" sz="5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28596" y="214290"/>
            <a:ext cx="82868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№3.  Узнайте массу бобра </a:t>
            </a:r>
          </a:p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килограммах: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2868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Определи правильную запись десятичных дробей</a:t>
            </a:r>
            <a:r>
              <a:rPr lang="ru-RU" sz="2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4414" y="2143116"/>
            <a:ext cx="213712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latin typeface="Cambria" pitchFamily="18" charset="0"/>
              </a:rPr>
              <a:t>а)  </a:t>
            </a:r>
            <a:r>
              <a:rPr lang="ru-RU" sz="3500" b="1" dirty="0" smtClean="0">
                <a:solidFill>
                  <a:srgbClr val="FF0000"/>
                </a:solidFill>
                <a:latin typeface="Cambria" pitchFamily="18" charset="0"/>
              </a:rPr>
              <a:t>0</a:t>
            </a:r>
            <a:r>
              <a:rPr lang="ru-RU" sz="3500" b="1" dirty="0" smtClean="0">
                <a:latin typeface="Cambria" pitchFamily="18" charset="0"/>
              </a:rPr>
              <a:t>4915</a:t>
            </a:r>
            <a:endParaRPr lang="ru-RU" sz="3500" b="1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3071810"/>
            <a:ext cx="34290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latin typeface="Cambria" pitchFamily="18" charset="0"/>
              </a:rPr>
              <a:t>б)  0</a:t>
            </a:r>
            <a:r>
              <a:rPr lang="ru-RU" sz="3500" b="1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r>
              <a:rPr lang="ru-RU" sz="3500" b="1" dirty="0" smtClean="0">
                <a:latin typeface="Cambria" pitchFamily="18" charset="0"/>
              </a:rPr>
              <a:t>4915 </a:t>
            </a:r>
            <a:endParaRPr lang="ru-RU" sz="3500" b="1" dirty="0">
              <a:latin typeface="Cambria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858150" y="3428206"/>
            <a:ext cx="571504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14414" y="3929066"/>
            <a:ext cx="35719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latin typeface="Cambria" pitchFamily="18" charset="0"/>
              </a:rPr>
              <a:t>в)  </a:t>
            </a:r>
            <a:endParaRPr lang="ru-RU" sz="3500" b="1" dirty="0">
              <a:latin typeface="Cambria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000232" y="3929066"/>
            <a:ext cx="1071570" cy="10001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500" b="1" dirty="0" smtClean="0">
                <a:solidFill>
                  <a:srgbClr val="FFFF00"/>
                </a:solidFill>
                <a:latin typeface="Cambria" pitchFamily="18" charset="0"/>
              </a:rPr>
              <a:t>41</a:t>
            </a:r>
            <a:endParaRPr lang="ru-RU" sz="35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14678" y="3929066"/>
            <a:ext cx="1071570" cy="10001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500" b="1" dirty="0" smtClean="0">
                <a:solidFill>
                  <a:srgbClr val="FFFF00"/>
                </a:solidFill>
                <a:latin typeface="Cambria" pitchFamily="18" charset="0"/>
              </a:rPr>
              <a:t>92</a:t>
            </a:r>
            <a:endParaRPr lang="ru-RU" sz="35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429124" y="3929066"/>
            <a:ext cx="1071570" cy="10001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500" b="1" dirty="0" smtClean="0">
                <a:solidFill>
                  <a:srgbClr val="FFFF00"/>
                </a:solidFill>
                <a:latin typeface="Cambria" pitchFamily="18" charset="0"/>
              </a:rPr>
              <a:t>13</a:t>
            </a:r>
            <a:endParaRPr lang="ru-RU" sz="35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715008" y="3929066"/>
            <a:ext cx="1071570" cy="100013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500" b="1" dirty="0" smtClean="0">
                <a:solidFill>
                  <a:srgbClr val="FFFF00"/>
                </a:solidFill>
                <a:latin typeface="Cambria" pitchFamily="18" charset="0"/>
              </a:rPr>
              <a:t>54</a:t>
            </a:r>
            <a:endParaRPr lang="ru-RU" sz="3500" b="1" dirty="0">
              <a:solidFill>
                <a:srgbClr val="FFFF00"/>
              </a:solidFill>
              <a:latin typeface="Cambr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85852" y="5072074"/>
            <a:ext cx="221246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latin typeface="Cambria" pitchFamily="18" charset="0"/>
              </a:rPr>
              <a:t>г)  0,4915</a:t>
            </a:r>
            <a:endParaRPr lang="ru-RU" sz="3500" b="1" dirty="0"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71934" y="785794"/>
            <a:ext cx="4786345" cy="55399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6000" b="1" i="1" cap="none" spc="0" dirty="0" smtClean="0">
                <a:ln>
                  <a:solidFill>
                    <a:srgbClr val="FFFF00"/>
                  </a:solidFill>
                </a:ln>
                <a:solidFill>
                  <a:srgbClr val="0033CC"/>
                </a:solidFill>
                <a:effectLst/>
                <a:latin typeface="Cambria" pitchFamily="18" charset="0"/>
              </a:rPr>
              <a:t>Кто же лучше всех трудился?</a:t>
            </a:r>
          </a:p>
          <a:p>
            <a:pPr algn="ctr"/>
            <a:r>
              <a:rPr lang="ru-RU" sz="6000" b="1" i="1" dirty="0" smtClean="0">
                <a:ln>
                  <a:solidFill>
                    <a:srgbClr val="FFFF00"/>
                  </a:solidFill>
                </a:ln>
                <a:solidFill>
                  <a:srgbClr val="0033CC"/>
                </a:solidFill>
                <a:latin typeface="Cambria" pitchFamily="18" charset="0"/>
              </a:rPr>
              <a:t>На уроке отличился?</a:t>
            </a:r>
            <a:endParaRPr lang="ru-RU" sz="6000" b="1" i="1" cap="none" spc="0" dirty="0" smtClean="0">
              <a:ln>
                <a:solidFill>
                  <a:srgbClr val="FFFF00"/>
                </a:solidFill>
              </a:ln>
              <a:solidFill>
                <a:srgbClr val="0033CC"/>
              </a:solidFill>
              <a:effectLst/>
              <a:latin typeface="Cambria" pitchFamily="18" charset="0"/>
            </a:endParaRPr>
          </a:p>
          <a:p>
            <a:pPr algn="ctr"/>
            <a:endParaRPr lang="ru-RU" sz="5400" b="1" cap="none" spc="0" dirty="0">
              <a:ln/>
              <a:solidFill>
                <a:srgbClr val="0033CC"/>
              </a:solidFill>
              <a:effectLst/>
            </a:endParaRPr>
          </a:p>
        </p:txBody>
      </p:sp>
      <p:pic>
        <p:nvPicPr>
          <p:cNvPr id="2049" name="Picture 1" descr="C:\Documents and Settings\13\Рабочий стол\конкурс\клейменова\6l9n3zfraqe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3670300" cy="50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2868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№1. Запишите десятичную дробь, </a:t>
            </a:r>
          </a:p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которой</a:t>
            </a:r>
            <a:r>
              <a:rPr lang="ru-RU" sz="2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1785926"/>
            <a:ext cx="6643734" cy="78581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500" b="1" i="1" dirty="0" smtClean="0">
                <a:solidFill>
                  <a:schemeClr val="tx1"/>
                </a:solidFill>
                <a:latin typeface="Cambria" pitchFamily="18" charset="0"/>
              </a:rPr>
              <a:t>а) три целых, семь сотых</a:t>
            </a:r>
            <a:endParaRPr lang="ru-RU" sz="3500" b="1" i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3143248"/>
            <a:ext cx="8501122" cy="78581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500" b="1" i="1" dirty="0" smtClean="0">
                <a:solidFill>
                  <a:schemeClr val="tx1"/>
                </a:solidFill>
                <a:latin typeface="Cambria" pitchFamily="18" charset="0"/>
              </a:rPr>
              <a:t>б) пятьдесят целых, восемь десятых </a:t>
            </a:r>
            <a:endParaRPr lang="ru-RU" sz="3500" b="1" i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4572008"/>
            <a:ext cx="6643734" cy="78581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500" b="1" i="1" dirty="0" smtClean="0">
                <a:solidFill>
                  <a:schemeClr val="tx1"/>
                </a:solidFill>
                <a:latin typeface="Cambria" pitchFamily="18" charset="0"/>
              </a:rPr>
              <a:t>в) ноль целых, восемь сотых</a:t>
            </a:r>
            <a:endParaRPr lang="ru-RU" sz="3500" b="1" i="1" dirty="0">
              <a:solidFill>
                <a:schemeClr val="tx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28680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Проверь себя!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1785926"/>
            <a:ext cx="2571768" cy="857256"/>
          </a:xfrm>
          <a:prstGeom prst="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Cambria" pitchFamily="18" charset="0"/>
              </a:rPr>
              <a:t>а) 3,07</a:t>
            </a:r>
            <a:endParaRPr lang="ru-RU" sz="40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3000372"/>
            <a:ext cx="2571768" cy="857256"/>
          </a:xfrm>
          <a:prstGeom prst="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Cambria" pitchFamily="18" charset="0"/>
              </a:rPr>
              <a:t>б) 50,8</a:t>
            </a:r>
            <a:endParaRPr lang="ru-RU" sz="40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4357694"/>
            <a:ext cx="2571768" cy="857256"/>
          </a:xfrm>
          <a:prstGeom prst="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Cambria" pitchFamily="18" charset="0"/>
              </a:rPr>
              <a:t>в) 0,08</a:t>
            </a:r>
            <a:endParaRPr lang="ru-RU" sz="4000" b="1" dirty="0">
              <a:solidFill>
                <a:schemeClr val="tx1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57166"/>
            <a:ext cx="828680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Прочитайте десятичные дроби</a:t>
            </a:r>
            <a:r>
              <a:rPr lang="ru-RU" sz="2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00034" y="1500174"/>
            <a:ext cx="2571768" cy="100013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Cambria" pitchFamily="18" charset="0"/>
              </a:rPr>
              <a:t>1,5</a:t>
            </a:r>
            <a:endParaRPr lang="ru-RU" sz="40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571604" y="2714620"/>
            <a:ext cx="2571768" cy="100013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Cambria" pitchFamily="18" charset="0"/>
              </a:rPr>
              <a:t>2,05</a:t>
            </a:r>
            <a:endParaRPr lang="ru-RU" sz="40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000364" y="3857628"/>
            <a:ext cx="2571768" cy="100013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Cambria" pitchFamily="18" charset="0"/>
              </a:rPr>
              <a:t>0,008</a:t>
            </a:r>
            <a:endParaRPr lang="ru-RU" sz="40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572000" y="5000636"/>
            <a:ext cx="3143272" cy="114300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Cambria" pitchFamily="18" charset="0"/>
              </a:rPr>
              <a:t>15,0204</a:t>
            </a:r>
            <a:endParaRPr lang="ru-RU" sz="4000" b="1" dirty="0">
              <a:solidFill>
                <a:schemeClr val="tx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2868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Правило сложения </a:t>
            </a:r>
          </a:p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десятичных дробей</a:t>
            </a:r>
            <a:r>
              <a:rPr lang="ru-RU" sz="2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720840"/>
            <a:ext cx="8358246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u="sng" dirty="0" smtClean="0">
                <a:solidFill>
                  <a:srgbClr val="990000"/>
                </a:solidFill>
                <a:latin typeface="Cambria" pitchFamily="18" charset="0"/>
              </a:rPr>
              <a:t>Чтобы сложить  (вычесть) десятичные дроби, нужно:</a:t>
            </a:r>
          </a:p>
          <a:p>
            <a:endParaRPr lang="ru-RU" dirty="0" smtClean="0"/>
          </a:p>
          <a:p>
            <a:pPr marL="457200" indent="-457200" algn="just">
              <a:buAutoNum type="arabicParenR"/>
            </a:pPr>
            <a:r>
              <a:rPr lang="ru-RU" sz="2200" b="1" i="1" dirty="0" smtClean="0">
                <a:latin typeface="Cambria" pitchFamily="18" charset="0"/>
              </a:rPr>
              <a:t>уравнять в этих дробях количество знаков после</a:t>
            </a:r>
          </a:p>
          <a:p>
            <a:pPr marL="457200" indent="-457200" algn="just"/>
            <a:r>
              <a:rPr lang="ru-RU" sz="2200" b="1" i="1" dirty="0" smtClean="0">
                <a:latin typeface="Cambria" pitchFamily="18" charset="0"/>
              </a:rPr>
              <a:t>       запятой;</a:t>
            </a:r>
          </a:p>
          <a:p>
            <a:endParaRPr lang="ru-RU" sz="2200" b="1" i="1" dirty="0" smtClean="0">
              <a:latin typeface="Cambria" pitchFamily="18" charset="0"/>
            </a:endParaRPr>
          </a:p>
          <a:p>
            <a:pPr marL="457200" indent="-457200" algn="just">
              <a:buAutoNum type="arabicParenR" startAt="2"/>
            </a:pPr>
            <a:r>
              <a:rPr lang="ru-RU" sz="2200" b="1" i="1" dirty="0" smtClean="0">
                <a:latin typeface="Cambria" pitchFamily="18" charset="0"/>
              </a:rPr>
              <a:t>записать их друг под  другом так, чтобы запятая была</a:t>
            </a:r>
          </a:p>
          <a:p>
            <a:pPr marL="457200" indent="-457200" algn="just"/>
            <a:r>
              <a:rPr lang="ru-RU" sz="2200" b="1" i="1" dirty="0" smtClean="0">
                <a:latin typeface="Cambria" pitchFamily="18" charset="0"/>
              </a:rPr>
              <a:t>       записана под запятой;</a:t>
            </a:r>
          </a:p>
          <a:p>
            <a:pPr marL="457200" indent="-457200" algn="just"/>
            <a:endParaRPr lang="ru-RU" sz="2200" b="1" i="1" dirty="0" smtClean="0">
              <a:latin typeface="Cambria" pitchFamily="18" charset="0"/>
            </a:endParaRPr>
          </a:p>
          <a:p>
            <a:pPr marL="457200" indent="-457200" algn="just">
              <a:buAutoNum type="arabicParenR" startAt="3"/>
            </a:pPr>
            <a:r>
              <a:rPr lang="ru-RU" sz="2200" b="1" i="1" dirty="0" smtClean="0">
                <a:latin typeface="Cambria" pitchFamily="18" charset="0"/>
              </a:rPr>
              <a:t>выполнить сложение (вычитание), не обращая</a:t>
            </a:r>
          </a:p>
          <a:p>
            <a:pPr marL="457200" indent="-457200" algn="just"/>
            <a:r>
              <a:rPr lang="ru-RU" sz="2200" b="1" i="1" dirty="0" smtClean="0">
                <a:latin typeface="Cambria" pitchFamily="18" charset="0"/>
              </a:rPr>
              <a:t>        внимание на запятую;</a:t>
            </a:r>
          </a:p>
          <a:p>
            <a:pPr marL="457200" indent="-457200" algn="just"/>
            <a:endParaRPr lang="ru-RU" sz="2200" b="1" i="1" dirty="0" smtClean="0">
              <a:latin typeface="Cambria" pitchFamily="18" charset="0"/>
            </a:endParaRPr>
          </a:p>
          <a:p>
            <a:pPr marL="457200" indent="-457200" algn="just">
              <a:buAutoNum type="arabicParenR" startAt="4"/>
            </a:pPr>
            <a:r>
              <a:rPr lang="ru-RU" sz="2200" b="1" i="1" dirty="0" smtClean="0">
                <a:latin typeface="Cambria" pitchFamily="18" charset="0"/>
              </a:rPr>
              <a:t>поставить в ответе запятую под запятой в данных</a:t>
            </a:r>
          </a:p>
          <a:p>
            <a:pPr marL="457200" indent="-457200" algn="just"/>
            <a:r>
              <a:rPr lang="ru-RU" sz="2200" b="1" i="1" dirty="0" smtClean="0">
                <a:latin typeface="Cambria" pitchFamily="18" charset="0"/>
              </a:rPr>
              <a:t>       дробях.</a:t>
            </a:r>
            <a:endParaRPr lang="ru-RU" sz="2200" b="1" i="1" dirty="0"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3\Рабочий стол\конкурс\клейменова\monk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001056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071546"/>
            <a:ext cx="871543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Обезьянка измерила стороны своего треугольного забора в зоопарке.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Они равны 18,7м и 13,6м.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А третью сторону измерить не смогла,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так как забор пересекает канаву,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которую она перешагнуть не смогла.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Ей подсказали, что периметр забора равен 42,9 м. Она ничего не поняла, испугалась страшного слова «периметр». </a:t>
            </a:r>
          </a:p>
          <a:p>
            <a:pPr algn="ctr"/>
            <a:r>
              <a:rPr lang="ru-RU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Помогите ей!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357166"/>
            <a:ext cx="8286808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№2.  Задача</a:t>
            </a:r>
            <a:r>
              <a:rPr lang="ru-RU" sz="2000" b="1" i="1" dirty="0" smtClean="0">
                <a:ln w="11430">
                  <a:solidFill>
                    <a:schemeClr val="tx1"/>
                  </a:solidFill>
                </a:ln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:</a:t>
            </a:r>
            <a:endParaRPr lang="ru-RU" sz="2000" b="1" i="1" cap="none" spc="0" dirty="0">
              <a:ln w="11430">
                <a:solidFill>
                  <a:schemeClr val="tx1"/>
                </a:solidFill>
              </a:ln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rot="16200000" flipH="1">
            <a:off x="1857356" y="2000240"/>
            <a:ext cx="1500198" cy="928694"/>
          </a:xfrm>
          <a:prstGeom prst="line">
            <a:avLst/>
          </a:pr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2536017" y="3750471"/>
            <a:ext cx="3000396" cy="1928826"/>
          </a:xfrm>
          <a:prstGeom prst="line">
            <a:avLst/>
          </a:pr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143108" y="500042"/>
            <a:ext cx="3643338" cy="1214446"/>
          </a:xfrm>
          <a:prstGeom prst="line">
            <a:avLst/>
          </a:pr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536017" y="2964653"/>
            <a:ext cx="5715040" cy="785818"/>
          </a:xfrm>
          <a:prstGeom prst="line">
            <a:avLst/>
          </a:prstGeom>
          <a:ln w="381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857488" y="285728"/>
            <a:ext cx="1500198" cy="571504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13,6м</a:t>
            </a:r>
            <a:endParaRPr lang="ru-RU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86446" y="3357562"/>
            <a:ext cx="1714512" cy="500066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18,7м</a:t>
            </a:r>
            <a:endParaRPr lang="ru-RU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5715016"/>
            <a:ext cx="3000396" cy="500066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Р=42,9м</a:t>
            </a:r>
            <a:endParaRPr lang="ru-RU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3" name="Арка 22"/>
          <p:cNvSpPr/>
          <p:nvPr/>
        </p:nvSpPr>
        <p:spPr>
          <a:xfrm rot="9309967">
            <a:off x="1945745" y="2366732"/>
            <a:ext cx="2289474" cy="1767648"/>
          </a:xfrm>
          <a:prstGeom prst="blockArc">
            <a:avLst/>
          </a:prstGeom>
          <a:solidFill>
            <a:srgbClr val="0033CC"/>
          </a:solidFill>
          <a:ln w="5715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432</Words>
  <Application>Microsoft Office PowerPoint</Application>
  <PresentationFormat>Экран (4:3)</PresentationFormat>
  <Paragraphs>114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Uzver</cp:lastModifiedBy>
  <cp:revision>6</cp:revision>
  <dcterms:modified xsi:type="dcterms:W3CDTF">2017-04-12T20:31:31Z</dcterms:modified>
</cp:coreProperties>
</file>